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45" autoAdjust="0"/>
  </p:normalViewPr>
  <p:slideViewPr>
    <p:cSldViewPr snapToGrid="0">
      <p:cViewPr>
        <p:scale>
          <a:sx n="60" d="100"/>
          <a:sy n="60" d="100"/>
        </p:scale>
        <p:origin x="102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5185E-DF3F-418F-A117-8AD8CA72B223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383C2-C946-4EC6-AF44-626A14721F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19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83C2-C946-4EC6-AF44-626A14721F1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397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383C2-C946-4EC6-AF44-626A14721F18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84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90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34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51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420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306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866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84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68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40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09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34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69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63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4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4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8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90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3D73B30-606A-464B-82AF-48A2A8FD3C89}" type="datetimeFigureOut">
              <a:rPr lang="es-ES" smtClean="0"/>
              <a:t>29/04/2020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668E-AFD9-4E6B-9A40-9A3A122F901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0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5407572"/>
            <a:ext cx="11540359" cy="11035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92349" y="1113489"/>
            <a:ext cx="9880906" cy="1198609"/>
          </a:xfrm>
        </p:spPr>
        <p:txBody>
          <a:bodyPr/>
          <a:lstStyle/>
          <a:p>
            <a:r>
              <a:rPr lang="es-ES" dirty="0" smtClean="0"/>
              <a:t>Vegetales, frutas y </a:t>
            </a:r>
            <a:r>
              <a:rPr lang="es-ES" dirty="0" smtClean="0"/>
              <a:t>la salud</a:t>
            </a:r>
            <a:endParaRPr lang="es-ES" dirty="0"/>
          </a:p>
        </p:txBody>
      </p:sp>
      <p:pic>
        <p:nvPicPr>
          <p:cNvPr id="2050" name="Picture 2" descr="La ingesta de frutas y vegetales: su relación con la salud d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16"/>
          <a:stretch/>
        </p:blipFill>
        <p:spPr bwMode="auto">
          <a:xfrm flipH="1">
            <a:off x="6379189" y="646384"/>
            <a:ext cx="6445866" cy="680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92349" y="5845098"/>
            <a:ext cx="3645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Licenciada Sophia Argandoña</a:t>
            </a:r>
          </a:p>
          <a:p>
            <a:r>
              <a:rPr lang="es-ES" dirty="0" smtClean="0"/>
              <a:t>Licenciado Javier Álvarez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8266" y="2695136"/>
            <a:ext cx="79848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Contenido: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3200" dirty="0" smtClean="0"/>
              <a:t>Generalidades de los vegetales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3200" dirty="0" smtClean="0"/>
              <a:t>Desinfección de los vegetales y frutas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3200" dirty="0" smtClean="0"/>
              <a:t>Técnicas de cocción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1897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5296" y="893443"/>
            <a:ext cx="328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Productos que cuando se consumen crudo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435151" y="1031942"/>
            <a:ext cx="24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Riesgo para la salud</a:t>
            </a:r>
            <a:endParaRPr lang="es-ES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296" y="2778208"/>
            <a:ext cx="247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Hipoclorito de sodio</a:t>
            </a:r>
            <a:endParaRPr lang="es-ES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517441" y="4016642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NaClO</a:t>
            </a:r>
            <a:endParaRPr lang="es-ES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83" y="2317531"/>
            <a:ext cx="8964717" cy="45404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angular 8"/>
          <p:cNvCxnSpPr>
            <a:stCxn id="2" idx="2"/>
            <a:endCxn id="3" idx="1"/>
          </p:cNvCxnSpPr>
          <p:nvPr/>
        </p:nvCxnSpPr>
        <p:spPr>
          <a:xfrm rot="5400000" flipH="1" flipV="1">
            <a:off x="4255618" y="-639759"/>
            <a:ext cx="323166" cy="4035899"/>
          </a:xfrm>
          <a:prstGeom prst="bentConnector4">
            <a:avLst>
              <a:gd name="adj1" fmla="val -70738"/>
              <a:gd name="adj2" fmla="val 703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4" idx="2"/>
            <a:endCxn id="6" idx="0"/>
          </p:cNvCxnSpPr>
          <p:nvPr/>
        </p:nvCxnSpPr>
        <p:spPr>
          <a:xfrm flipH="1">
            <a:off x="1991289" y="3147540"/>
            <a:ext cx="1" cy="86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9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37317" y="1973755"/>
            <a:ext cx="5080610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/>
              <a:t>Cocción de vegetales y frutas</a:t>
            </a:r>
            <a:endParaRPr lang="es-ES" sz="5400" dirty="0"/>
          </a:p>
        </p:txBody>
      </p:sp>
      <p:pic>
        <p:nvPicPr>
          <p:cNvPr id="8194" name="Picture 2" descr="Tips para cocinar verduras al vapor correct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05" y="1150884"/>
            <a:ext cx="7202395" cy="403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0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20418" y="113968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Técnicas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051950" y="3299791"/>
            <a:ext cx="927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Hervido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035827" y="77035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Vapor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435803" y="1975439"/>
            <a:ext cx="83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Parrilla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127513" y="32997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Horno</a:t>
            </a:r>
            <a:endParaRPr lang="es-ES" dirty="0"/>
          </a:p>
        </p:txBody>
      </p:sp>
      <p:pic>
        <p:nvPicPr>
          <p:cNvPr id="1026" name="Picture 2" descr="Diccionario Fácil - herv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" b="100000" l="0" r="100000">
                        <a14:foregroundMark x1="31000" y1="33800" x2="75600" y2="39000"/>
                        <a14:foregroundMark x1="90400" y1="46200" x2="90400" y2="46200"/>
                        <a14:foregroundMark x1="89000" y1="38400" x2="89000" y2="38400"/>
                        <a14:foregroundMark x1="89000" y1="38400" x2="89000" y2="38400"/>
                        <a14:foregroundMark x1="91600" y1="36800" x2="91600" y2="36800"/>
                        <a14:foregroundMark x1="91600" y1="36800" x2="91600" y2="36800"/>
                        <a14:foregroundMark x1="86600" y1="39200" x2="86600" y2="39200"/>
                        <a14:foregroundMark x1="86400" y1="39200" x2="86400" y2="39200"/>
                        <a14:foregroundMark x1="84000" y1="40600" x2="84000" y2="40600"/>
                        <a14:foregroundMark x1="84000" y1="40600" x2="84000" y2="40600"/>
                        <a14:foregroundMark x1="82000" y1="28400" x2="76400" y2="41800"/>
                        <a14:foregroundMark x1="58800" y1="21000" x2="61200" y2="37200"/>
                        <a14:foregroundMark x1="25600" y1="28400" x2="56200" y2="23200"/>
                        <a14:foregroundMark x1="56200" y1="23200" x2="56200" y2="23200"/>
                        <a14:foregroundMark x1="65000" y1="26600" x2="68800" y2="26400"/>
                        <a14:foregroundMark x1="68800" y1="26400" x2="68800" y2="26400"/>
                        <a14:foregroundMark x1="11200" y1="36200" x2="11200" y2="36200"/>
                        <a14:foregroundMark x1="16800" y1="29200" x2="16800" y2="29200"/>
                        <a14:foregroundMark x1="14800" y1="29800" x2="14800" y2="29800"/>
                        <a14:foregroundMark x1="12000" y1="31200" x2="12000" y2="31200"/>
                        <a14:foregroundMark x1="10600" y1="33000" x2="10600" y2="33000"/>
                        <a14:foregroundMark x1="14800" y1="28400" x2="14800" y2="28400"/>
                        <a14:foregroundMark x1="13000" y1="29000" x2="13000" y2="29000"/>
                        <a14:foregroundMark x1="9400" y1="34200" x2="9400" y2="34200"/>
                        <a14:foregroundMark x1="17600" y1="44400" x2="17600" y2="44400"/>
                        <a14:foregroundMark x1="18000" y1="44800" x2="18000" y2="44800"/>
                        <a14:foregroundMark x1="17000" y1="42200" x2="17000" y2="42200"/>
                        <a14:foregroundMark x1="17600" y1="46800" x2="17600" y2="46800"/>
                        <a14:foregroundMark x1="17600" y1="46800" x2="17600" y2="46800"/>
                        <a14:foregroundMark x1="35800" y1="21200" x2="35800" y2="21200"/>
                        <a14:foregroundMark x1="36600" y1="18200" x2="36600" y2="18200"/>
                        <a14:foregroundMark x1="36600" y1="18200" x2="36600" y2="18200"/>
                        <a14:foregroundMark x1="35600" y1="23000" x2="35600" y2="23000"/>
                        <a14:foregroundMark x1="29200" y1="16800" x2="29200" y2="16800"/>
                        <a14:foregroundMark x1="30400" y1="12800" x2="30400" y2="12800"/>
                        <a14:foregroundMark x1="32000" y1="9200" x2="32000" y2="9200"/>
                        <a14:foregroundMark x1="32000" y1="9200" x2="32000" y2="9200"/>
                        <a14:foregroundMark x1="32200" y1="6800" x2="32200" y2="6800"/>
                        <a14:foregroundMark x1="32200" y1="6800" x2="32200" y2="6800"/>
                        <a14:foregroundMark x1="31800" y1="4000" x2="31800" y2="4000"/>
                        <a14:foregroundMark x1="31600" y1="11200" x2="31600" y2="11200"/>
                        <a14:foregroundMark x1="29200" y1="14600" x2="29200" y2="14600"/>
                        <a14:foregroundMark x1="30000" y1="18800" x2="30000" y2="18800"/>
                        <a14:foregroundMark x1="31400" y1="21200" x2="31400" y2="21200"/>
                        <a14:foregroundMark x1="30600" y1="23200" x2="30600" y2="23200"/>
                        <a14:foregroundMark x1="30600" y1="23200" x2="30600" y2="23200"/>
                        <a14:foregroundMark x1="25200" y1="25400" x2="25200" y2="25400"/>
                        <a14:foregroundMark x1="20000" y1="29000" x2="20000" y2="29000"/>
                        <a14:foregroundMark x1="16800" y1="34600" x2="16800" y2="34600"/>
                        <a14:foregroundMark x1="16800" y1="34600" x2="16800" y2="34600"/>
                        <a14:foregroundMark x1="12200" y1="35800" x2="12200" y2="35800"/>
                        <a14:foregroundMark x1="15200" y1="38000" x2="15200" y2="38000"/>
                        <a14:foregroundMark x1="15000" y1="38000" x2="15000" y2="38000"/>
                        <a14:foregroundMark x1="16600" y1="39000" x2="16600" y2="39000"/>
                        <a14:foregroundMark x1="19000" y1="41400" x2="19000" y2="41400"/>
                        <a14:foregroundMark x1="12600" y1="39400" x2="12600" y2="39400"/>
                        <a14:foregroundMark x1="40600" y1="21200" x2="40600" y2="21200"/>
                        <a14:foregroundMark x1="49200" y1="20600" x2="49200" y2="20600"/>
                        <a14:foregroundMark x1="52200" y1="20600" x2="52200" y2="20600"/>
                        <a14:foregroundMark x1="57600" y1="16400" x2="57600" y2="16400"/>
                        <a14:foregroundMark x1="55000" y1="12200" x2="55000" y2="12200"/>
                        <a14:foregroundMark x1="55000" y1="12200" x2="55000" y2="12200"/>
                        <a14:foregroundMark x1="55200" y1="5400" x2="55200" y2="5400"/>
                        <a14:foregroundMark x1="53800" y1="7600" x2="53800" y2="7600"/>
                        <a14:foregroundMark x1="53800" y1="7600" x2="53800" y2="7600"/>
                        <a14:foregroundMark x1="60800" y1="12400" x2="60800" y2="12400"/>
                        <a14:foregroundMark x1="60600" y1="16600" x2="60600" y2="16600"/>
                        <a14:foregroundMark x1="60600" y1="16600" x2="60600" y2="16600"/>
                        <a14:foregroundMark x1="62600" y1="19600" x2="62600" y2="19600"/>
                        <a14:foregroundMark x1="62600" y1="19600" x2="62600" y2="19600"/>
                        <a14:foregroundMark x1="64000" y1="22000" x2="64000" y2="22000"/>
                        <a14:foregroundMark x1="69600" y1="22800" x2="69600" y2="22800"/>
                        <a14:foregroundMark x1="73200" y1="23600" x2="73200" y2="23600"/>
                        <a14:foregroundMark x1="73200" y1="23600" x2="73200" y2="23600"/>
                        <a14:foregroundMark x1="85400" y1="32600" x2="85400" y2="32600"/>
                        <a14:foregroundMark x1="85400" y1="37600" x2="85400" y2="37600"/>
                        <a14:foregroundMark x1="70400" y1="17800" x2="70400" y2="17800"/>
                        <a14:foregroundMark x1="72200" y1="14600" x2="72200" y2="14600"/>
                        <a14:foregroundMark x1="74000" y1="10200" x2="74000" y2="10200"/>
                        <a14:foregroundMark x1="73200" y1="7400" x2="73200" y2="7400"/>
                        <a14:foregroundMark x1="73200" y1="7400" x2="73200" y2="7400"/>
                        <a14:foregroundMark x1="74000" y1="12800" x2="74000" y2="12800"/>
                        <a14:foregroundMark x1="72800" y1="6200" x2="72800" y2="6200"/>
                        <a14:foregroundMark x1="72800" y1="6200" x2="72800" y2="6200"/>
                        <a14:foregroundMark x1="53400" y1="26400" x2="53400" y2="26400"/>
                        <a14:foregroundMark x1="33000" y1="30800" x2="33000" y2="30800"/>
                        <a14:foregroundMark x1="69600" y1="20400" x2="69600" y2="20400"/>
                        <a14:foregroundMark x1="24600" y1="30400" x2="31800" y2="47800"/>
                        <a14:foregroundMark x1="31800" y1="47800" x2="31800" y2="47800"/>
                        <a14:foregroundMark x1="42600" y1="43600" x2="66400" y2="42200"/>
                        <a14:foregroundMark x1="66400" y1="42200" x2="66400" y2="42200"/>
                        <a14:foregroundMark x1="34400" y1="31000" x2="45400" y2="33000"/>
                        <a14:foregroundMark x1="45400" y1="33000" x2="45400" y2="33000"/>
                        <a14:foregroundMark x1="77200" y1="45800" x2="77200" y2="45800"/>
                        <a14:foregroundMark x1="32000" y1="47400" x2="53800" y2="56000"/>
                        <a14:foregroundMark x1="41800" y1="50600" x2="75400" y2="46800"/>
                        <a14:foregroundMark x1="75400" y1="46800" x2="75400" y2="46800"/>
                        <a14:foregroundMark x1="57800" y1="51000" x2="70600" y2="49000"/>
                        <a14:foregroundMark x1="70600" y1="49000" x2="70600" y2="49000"/>
                        <a14:foregroundMark x1="49000" y1="50400" x2="49000" y2="50400"/>
                        <a14:foregroundMark x1="49000" y1="50400" x2="49000" y2="50400"/>
                        <a14:foregroundMark x1="23200" y1="44600" x2="23200" y2="44600"/>
                        <a14:foregroundMark x1="25400" y1="47000" x2="28800" y2="47800"/>
                        <a14:foregroundMark x1="95200" y1="36400" x2="92200" y2="44600"/>
                        <a14:foregroundMark x1="92200" y1="44600" x2="92200" y2="44600"/>
                        <a14:foregroundMark x1="94200" y1="39600" x2="94000" y2="44200"/>
                        <a14:foregroundMark x1="88400" y1="45200" x2="81600" y2="52400"/>
                        <a14:foregroundMark x1="81600" y1="52400" x2="81600" y2="52400"/>
                        <a14:foregroundMark x1="82600" y1="52200" x2="83000" y2="54600"/>
                        <a14:foregroundMark x1="83600" y1="56600" x2="82200" y2="68800"/>
                        <a14:foregroundMark x1="18000" y1="47800" x2="20800" y2="68800"/>
                        <a14:foregroundMark x1="71000" y1="27400" x2="80800" y2="31800"/>
                        <a14:foregroundMark x1="71000" y1="16800" x2="71000" y2="16800"/>
                        <a14:foregroundMark x1="32000" y1="5600" x2="32000" y2="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8" y="3909390"/>
            <a:ext cx="1919909" cy="191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lustración De Dibujos Animados De Vegetales Verdes Al Horno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78" y="2255839"/>
            <a:ext cx="1622241" cy="162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rduras Al Vapor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9" t="16936" r="19741" b="38835"/>
          <a:stretch/>
        </p:blipFill>
        <p:spPr bwMode="auto">
          <a:xfrm>
            <a:off x="6446959" y="133687"/>
            <a:ext cx="2381460" cy="184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bujo de un horno eléctrico Foto &amp; Imagen De Stock: 31327654 - Ala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52" y="3669123"/>
            <a:ext cx="2298799" cy="18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684609" y="5619203"/>
            <a:ext cx="375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Menos tiempo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Menos cantidad de agua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Reciclar el agua de cocción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664049" y="1932673"/>
            <a:ext cx="315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Utilizar una rejilla o un colador</a:t>
            </a:r>
            <a:endParaRPr lang="es-ES" dirty="0"/>
          </a:p>
        </p:txBody>
      </p:sp>
      <p:pic>
        <p:nvPicPr>
          <p:cNvPr id="1038" name="Picture 14" descr="Receta de espárragos al vap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26" y="3299791"/>
            <a:ext cx="3468415" cy="2781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>
            <a:stCxn id="2" idx="3"/>
            <a:endCxn id="4" idx="1"/>
          </p:cNvCxnSpPr>
          <p:nvPr/>
        </p:nvCxnSpPr>
        <p:spPr>
          <a:xfrm flipV="1">
            <a:off x="1980937" y="955021"/>
            <a:ext cx="3054890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2" idx="3"/>
            <a:endCxn id="5" idx="1"/>
          </p:cNvCxnSpPr>
          <p:nvPr/>
        </p:nvCxnSpPr>
        <p:spPr>
          <a:xfrm>
            <a:off x="1980937" y="1324353"/>
            <a:ext cx="2454866" cy="835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2" idx="3"/>
            <a:endCxn id="6" idx="0"/>
          </p:cNvCxnSpPr>
          <p:nvPr/>
        </p:nvCxnSpPr>
        <p:spPr>
          <a:xfrm>
            <a:off x="1980937" y="1324353"/>
            <a:ext cx="1533862" cy="197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2" idx="2"/>
            <a:endCxn id="3" idx="0"/>
          </p:cNvCxnSpPr>
          <p:nvPr/>
        </p:nvCxnSpPr>
        <p:spPr>
          <a:xfrm>
            <a:off x="1500678" y="1509019"/>
            <a:ext cx="14957" cy="1790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endCxn id="8" idx="0"/>
          </p:cNvCxnSpPr>
          <p:nvPr/>
        </p:nvCxnSpPr>
        <p:spPr>
          <a:xfrm>
            <a:off x="8916798" y="1054563"/>
            <a:ext cx="1322753" cy="8781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8" idx="2"/>
            <a:endCxn id="1038" idx="3"/>
          </p:cNvCxnSpPr>
          <p:nvPr/>
        </p:nvCxnSpPr>
        <p:spPr>
          <a:xfrm rot="5400000">
            <a:off x="9552100" y="2612339"/>
            <a:ext cx="720787" cy="6541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ector angular 30"/>
          <p:cNvCxnSpPr>
            <a:stCxn id="1026" idx="2"/>
            <a:endCxn id="7" idx="1"/>
          </p:cNvCxnSpPr>
          <p:nvPr/>
        </p:nvCxnSpPr>
        <p:spPr>
          <a:xfrm rot="16200000" flipH="1">
            <a:off x="1863737" y="5259995"/>
            <a:ext cx="251569" cy="13901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2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6495" y="562230"/>
            <a:ext cx="3888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Consumo diario de abundantes </a:t>
            </a:r>
            <a:r>
              <a:rPr lang="es-ES" dirty="0" smtClean="0"/>
              <a:t>vegetales y </a:t>
            </a:r>
            <a:r>
              <a:rPr lang="es-ES" dirty="0" smtClean="0"/>
              <a:t>frutas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6188977" y="562229"/>
            <a:ext cx="328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Menor riesgo de contraer enfermedades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488899" y="1844519"/>
            <a:ext cx="305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Trastornos cardiovasculares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Cáncer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Envejecimiento prematuro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5052" y="3615340"/>
            <a:ext cx="252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Hábitos alimentarios</a:t>
            </a:r>
            <a:endParaRPr lang="es-ES" u="sng" dirty="0"/>
          </a:p>
        </p:txBody>
      </p:sp>
      <p:sp>
        <p:nvSpPr>
          <p:cNvPr id="7" name="Flecha arriba 6"/>
          <p:cNvSpPr/>
          <p:nvPr/>
        </p:nvSpPr>
        <p:spPr>
          <a:xfrm>
            <a:off x="2703373" y="2999542"/>
            <a:ext cx="1124190" cy="14319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OS VEGETALES Y LA VITAMINA 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0" b="99587" l="2400" r="96800">
                        <a14:backgroundMark x1="52933" y1="37397" x2="53867" y2="37397"/>
                        <a14:backgroundMark x1="54133" y1="37397" x2="54133" y2="37397"/>
                        <a14:backgroundMark x1="54133" y1="37397" x2="54133" y2="373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563" y="1887220"/>
            <a:ext cx="3447274" cy="222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echa abajo 7"/>
          <p:cNvSpPr/>
          <p:nvPr/>
        </p:nvSpPr>
        <p:spPr>
          <a:xfrm>
            <a:off x="8114564" y="3676602"/>
            <a:ext cx="1090562" cy="1385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9205126" y="4090755"/>
            <a:ext cx="14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Incidencia de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838871" y="5022147"/>
            <a:ext cx="3516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Trastornos intestinales crónicos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Cataratas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Sobrepeso y Obesidad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Diabetes mellitus tipo 2</a:t>
            </a:r>
          </a:p>
        </p:txBody>
      </p:sp>
      <p:cxnSp>
        <p:nvCxnSpPr>
          <p:cNvPr id="9" name="Conector recto de flecha 8"/>
          <p:cNvCxnSpPr>
            <a:stCxn id="2" idx="3"/>
            <a:endCxn id="4" idx="1"/>
          </p:cNvCxnSpPr>
          <p:nvPr/>
        </p:nvCxnSpPr>
        <p:spPr>
          <a:xfrm flipV="1">
            <a:off x="4635062" y="885395"/>
            <a:ext cx="155391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2"/>
            <a:endCxn id="5" idx="0"/>
          </p:cNvCxnSpPr>
          <p:nvPr/>
        </p:nvCxnSpPr>
        <p:spPr>
          <a:xfrm rot="16200000" flipH="1">
            <a:off x="8104997" y="934140"/>
            <a:ext cx="635959" cy="11847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angular 26"/>
          <p:cNvCxnSpPr>
            <a:stCxn id="1026" idx="3"/>
            <a:endCxn id="8" idx="1"/>
          </p:cNvCxnSpPr>
          <p:nvPr/>
        </p:nvCxnSpPr>
        <p:spPr>
          <a:xfrm>
            <a:off x="7274837" y="2999541"/>
            <a:ext cx="839727" cy="15168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ector angular 28"/>
          <p:cNvCxnSpPr>
            <a:stCxn id="10" idx="2"/>
            <a:endCxn id="12" idx="3"/>
          </p:cNvCxnSpPr>
          <p:nvPr/>
        </p:nvCxnSpPr>
        <p:spPr>
          <a:xfrm rot="5400000">
            <a:off x="7568537" y="3246577"/>
            <a:ext cx="1162225" cy="35892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9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00099" y="876154"/>
            <a:ext cx="321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¿Qué son </a:t>
            </a:r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los vegetales?</a:t>
            </a:r>
            <a:endParaRPr lang="es-ES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2050" name="Picture 2" descr="10 plantas que cosecharás rápidamente | Biogu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6" y="728518"/>
            <a:ext cx="3268179" cy="21715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65265" y="2205924"/>
            <a:ext cx="332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Una o mas partes se utilizan como alimento</a:t>
            </a:r>
            <a:endParaRPr lang="es-ES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1265265" y="3781915"/>
            <a:ext cx="1596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Raíces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Tubérculos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Tallo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Hojas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Flores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Fruto</a:t>
            </a:r>
          </a:p>
        </p:txBody>
      </p:sp>
      <p:pic>
        <p:nvPicPr>
          <p:cNvPr id="2052" name="Picture 4" descr="11 VEGETALES QUE PUEDES CULTIVAR EN CASA | CR Comunicac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2" y="3498586"/>
            <a:ext cx="2402550" cy="16005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bérculos - Tipos y Ejemplos (Lista) de los 28 Tubérculos Comesti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15" y="5365258"/>
            <a:ext cx="2426950" cy="13868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rdenar Letras: Tallos comestibles (tallo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9" b="97665" l="987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271" y="2852255"/>
            <a:ext cx="1667565" cy="165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s ocho verduras de hoja verde que mejor sientan al organism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4" b="100000" l="0" r="97077">
                        <a14:backgroundMark x1="29032" y1="86559" x2="29335" y2="95878"/>
                        <a14:backgroundMark x1="29335" y1="95878" x2="29335" y2="95878"/>
                        <a14:backgroundMark x1="56048" y1="91577" x2="68347" y2="94624"/>
                        <a14:backgroundMark x1="68347" y1="94624" x2="68347" y2="94624"/>
                        <a14:backgroundMark x1="68347" y1="94624" x2="68347" y2="94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61"/>
          <a:stretch/>
        </p:blipFill>
        <p:spPr bwMode="auto">
          <a:xfrm>
            <a:off x="5814266" y="4860765"/>
            <a:ext cx="3056183" cy="17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rócoli y coliflor: diferencias y similitudes entre estas dos ...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48" b="94586" l="1536" r="98635">
                        <a14:foregroundMark x1="24403" y1="14968" x2="27645" y2="83758"/>
                        <a14:foregroundMark x1="27645" y1="83758" x2="27645" y2="83758"/>
                        <a14:foregroundMark x1="4778" y1="55414" x2="46416" y2="51911"/>
                        <a14:foregroundMark x1="12969" y1="28344" x2="37031" y2="72293"/>
                        <a14:foregroundMark x1="37031" y1="31210" x2="17577" y2="72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972" y="3097769"/>
            <a:ext cx="3256953" cy="174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epino: propiedades, beneficios y valor nutricional de este alimento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3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427" r="9365" b="9064"/>
          <a:stretch/>
        </p:blipFill>
        <p:spPr bwMode="auto">
          <a:xfrm>
            <a:off x="9607660" y="5225664"/>
            <a:ext cx="2575717" cy="14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angular 5"/>
          <p:cNvCxnSpPr>
            <a:stCxn id="2" idx="3"/>
            <a:endCxn id="2050" idx="0"/>
          </p:cNvCxnSpPr>
          <p:nvPr/>
        </p:nvCxnSpPr>
        <p:spPr>
          <a:xfrm flipV="1">
            <a:off x="5017646" y="728518"/>
            <a:ext cx="3316010" cy="347691"/>
          </a:xfrm>
          <a:prstGeom prst="bentConnector4">
            <a:avLst>
              <a:gd name="adj1" fmla="val 25361"/>
              <a:gd name="adj2" fmla="val 165748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3" idx="2"/>
            <a:endCxn id="4" idx="0"/>
          </p:cNvCxnSpPr>
          <p:nvPr/>
        </p:nvCxnSpPr>
        <p:spPr>
          <a:xfrm rot="5400000">
            <a:off x="2030485" y="2885460"/>
            <a:ext cx="929660" cy="8632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08278" y="578008"/>
            <a:ext cx="377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¿Qué aportan </a:t>
            </a:r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los vegetales y </a:t>
            </a:r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frutas?</a:t>
            </a:r>
            <a:endParaRPr lang="es-ES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8278" y="2231090"/>
            <a:ext cx="2780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Vitaminas y minerales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Principal fuente de fibra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Fitoquímicos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098872" y="5471716"/>
            <a:ext cx="2489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13 vitaminas en total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8096" y="4294742"/>
            <a:ext cx="1470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Vitaminas </a:t>
            </a:r>
            <a:endParaRPr lang="es-ES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982817" y="5085834"/>
            <a:ext cx="237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Liposolubles (A, D, E, K)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82817" y="5908333"/>
            <a:ext cx="3933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Hidrosolubles (Complejo B y vitamina C)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676715" y="4314101"/>
            <a:ext cx="5208704" cy="827782"/>
          </a:xfrm>
          <a:prstGeom prst="star7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r>
              <a:rPr lang="es-ES" sz="2400" dirty="0" smtClean="0"/>
              <a:t>Son muy sensibles </a:t>
            </a:r>
            <a:endParaRPr lang="es-ES" sz="2400" dirty="0"/>
          </a:p>
        </p:txBody>
      </p:sp>
      <p:cxnSp>
        <p:nvCxnSpPr>
          <p:cNvPr id="6" name="Conector angular 5"/>
          <p:cNvCxnSpPr>
            <a:stCxn id="2" idx="2"/>
            <a:endCxn id="3" idx="0"/>
          </p:cNvCxnSpPr>
          <p:nvPr/>
        </p:nvCxnSpPr>
        <p:spPr>
          <a:xfrm rot="5400000">
            <a:off x="1975401" y="1508864"/>
            <a:ext cx="945196" cy="4992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-1" y="3894082"/>
            <a:ext cx="12044855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angular 8"/>
          <p:cNvCxnSpPr>
            <a:stCxn id="13" idx="3"/>
            <a:endCxn id="4" idx="0"/>
          </p:cNvCxnSpPr>
          <p:nvPr/>
        </p:nvCxnSpPr>
        <p:spPr>
          <a:xfrm>
            <a:off x="2198370" y="4494797"/>
            <a:ext cx="145298" cy="9769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4" idx="3"/>
            <a:endCxn id="14" idx="1"/>
          </p:cNvCxnSpPr>
          <p:nvPr/>
        </p:nvCxnSpPr>
        <p:spPr>
          <a:xfrm flipV="1">
            <a:off x="3588463" y="5270500"/>
            <a:ext cx="1394354" cy="3858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4" idx="3"/>
            <a:endCxn id="15" idx="1"/>
          </p:cNvCxnSpPr>
          <p:nvPr/>
        </p:nvCxnSpPr>
        <p:spPr>
          <a:xfrm>
            <a:off x="3588463" y="5656382"/>
            <a:ext cx="1394354" cy="4366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Verduras y frutas: ¡Qué no se pierdan los nutrientes! | Ella Ho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2" b="89930" l="5156" r="96250">
                        <a14:backgroundMark x1="57969" y1="86183" x2="60156" y2="90164"/>
                        <a14:backgroundMark x1="65781" y1="88993" x2="67188" y2="90164"/>
                        <a14:backgroundMark x1="68438" y1="92272" x2="68438" y2="92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2" t="7841" r="3241" b="9903"/>
          <a:stretch/>
        </p:blipFill>
        <p:spPr bwMode="auto">
          <a:xfrm>
            <a:off x="4978556" y="331176"/>
            <a:ext cx="5427198" cy="319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62903" y="723342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Minerales </a:t>
            </a:r>
            <a:endParaRPr lang="es-ES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8633" y="1836972"/>
            <a:ext cx="267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Elementos inorgánicos </a:t>
            </a:r>
            <a:endParaRPr lang="es-ES" dirty="0"/>
          </a:p>
        </p:txBody>
      </p:sp>
      <p:pic>
        <p:nvPicPr>
          <p:cNvPr id="3076" name="Picture 4" descr="Elementos quimicos importantes para el buen funcionamiento del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833" b="80000" l="417" r="100000">
                        <a14:foregroundMark x1="2917" y1="39167" x2="1458" y2="51111"/>
                        <a14:foregroundMark x1="11250" y1="61389" x2="10417" y2="73056"/>
                        <a14:foregroundMark x1="13542" y1="53611" x2="14375" y2="51944"/>
                        <a14:foregroundMark x1="12708" y1="52500" x2="13333" y2="50833"/>
                        <a14:foregroundMark x1="13333" y1="50833" x2="13333" y2="50833"/>
                        <a14:foregroundMark x1="3125" y1="53889" x2="2500" y2="53889"/>
                        <a14:foregroundMark x1="2500" y1="53889" x2="2500" y2="53889"/>
                        <a14:foregroundMark x1="3750" y1="52778" x2="3750" y2="52500"/>
                        <a14:foregroundMark x1="3333" y1="51944" x2="3333" y2="51944"/>
                        <a14:foregroundMark x1="3125" y1="51389" x2="3125" y2="51389"/>
                        <a14:foregroundMark x1="26875" y1="25556" x2="24375" y2="51667"/>
                        <a14:foregroundMark x1="27917" y1="34167" x2="28958" y2="61111"/>
                        <a14:foregroundMark x1="43125" y1="27222" x2="41250" y2="55278"/>
                        <a14:foregroundMark x1="44583" y1="42222" x2="45000" y2="58056"/>
                        <a14:foregroundMark x1="57708" y1="26667" x2="56250" y2="58056"/>
                        <a14:foregroundMark x1="60000" y1="40556" x2="60625" y2="59167"/>
                        <a14:foregroundMark x1="74375" y1="22778" x2="74375" y2="24167"/>
                        <a14:foregroundMark x1="73958" y1="25556" x2="73958" y2="25556"/>
                        <a14:foregroundMark x1="73542" y1="25278" x2="73333" y2="53889"/>
                        <a14:foregroundMark x1="76250" y1="46111" x2="77917" y2="61667"/>
                        <a14:foregroundMark x1="90833" y1="28333" x2="89792" y2="50833"/>
                        <a14:foregroundMark x1="93542" y1="48611" x2="93542" y2="61389"/>
                        <a14:foregroundMark x1="38542" y1="37222" x2="37500" y2="51944"/>
                        <a14:foregroundMark x1="37708" y1="53889" x2="37708" y2="53889"/>
                        <a14:foregroundMark x1="47708" y1="52500" x2="47708" y2="52500"/>
                        <a14:foregroundMark x1="47708" y1="52500" x2="47708" y2="52500"/>
                        <a14:foregroundMark x1="92708" y1="73889" x2="93750" y2="76111"/>
                        <a14:foregroundMark x1="89792" y1="74167" x2="89792" y2="74722"/>
                        <a14:foregroundMark x1="89792" y1="76111" x2="89792" y2="76111"/>
                        <a14:foregroundMark x1="55417" y1="52500" x2="55000" y2="54444"/>
                        <a14:backgroundMark x1="7708" y1="22500" x2="15417" y2="22500"/>
                        <a14:backgroundMark x1="5625" y1="21389" x2="10208" y2="21667"/>
                        <a14:backgroundMark x1="15833" y1="42500" x2="15625" y2="65833"/>
                        <a14:backgroundMark x1="11667" y1="40556" x2="12292" y2="55556"/>
                        <a14:backgroundMark x1="3542" y1="41111" x2="3333" y2="56389"/>
                        <a14:backgroundMark x1="7708" y1="57500" x2="8333" y2="75000"/>
                        <a14:backgroundMark x1="8333" y1="75000" x2="8333" y2="75000"/>
                        <a14:backgroundMark x1="7708" y1="55556" x2="7708" y2="60278"/>
                        <a14:backgroundMark x1="7708" y1="54444" x2="7917" y2="56944"/>
                        <a14:backgroundMark x1="7917" y1="56944" x2="7917" y2="56944"/>
                        <a14:backgroundMark x1="13125" y1="53056" x2="12500" y2="54444"/>
                        <a14:backgroundMark x1="11875" y1="40000" x2="11875" y2="41667"/>
                        <a14:backgroundMark x1="3750" y1="39722" x2="3750" y2="42778"/>
                        <a14:backgroundMark x1="4792" y1="30833" x2="3333" y2="30000"/>
                        <a14:backgroundMark x1="3333" y1="30000" x2="3333" y2="30000"/>
                        <a14:backgroundMark x1="35208" y1="26944" x2="40208" y2="21944"/>
                        <a14:backgroundMark x1="46042" y1="22500" x2="50833" y2="35556"/>
                        <a14:backgroundMark x1="62292" y1="22778" x2="66458" y2="33889"/>
                        <a14:backgroundMark x1="79792" y1="22222" x2="86458" y2="31389"/>
                        <a14:backgroundMark x1="84792" y1="24167" x2="93958" y2="19722"/>
                        <a14:backgroundMark x1="77708" y1="25278" x2="83750" y2="37500"/>
                        <a14:backgroundMark x1="83750" y1="37778" x2="83542" y2="76944"/>
                        <a14:backgroundMark x1="66458" y1="35833" x2="66250" y2="78333"/>
                        <a14:backgroundMark x1="51042" y1="34167" x2="51458" y2="76111"/>
                        <a14:backgroundMark x1="34583" y1="33889" x2="36250" y2="76667"/>
                        <a14:backgroundMark x1="18542" y1="78333" x2="19792" y2="55833"/>
                        <a14:backgroundMark x1="20000" y1="20000" x2="17917" y2="49444"/>
                        <a14:backgroundMark x1="30625" y1="40833" x2="31042" y2="54722"/>
                        <a14:backgroundMark x1="22500" y1="40833" x2="22292" y2="54444"/>
                        <a14:backgroundMark x1="22083" y1="54444" x2="22083" y2="54444"/>
                        <a14:backgroundMark x1="22083" y1="54444" x2="22083" y2="54444"/>
                        <a14:backgroundMark x1="40000" y1="41667" x2="40000" y2="44167"/>
                        <a14:backgroundMark x1="39167" y1="46389" x2="38542" y2="48889"/>
                        <a14:backgroundMark x1="38750" y1="50000" x2="38750" y2="51944"/>
                        <a14:backgroundMark x1="46875" y1="45556" x2="47292" y2="49722"/>
                        <a14:backgroundMark x1="46875" y1="45000" x2="46250" y2="43333"/>
                        <a14:backgroundMark x1="46250" y1="43333" x2="46250" y2="43333"/>
                        <a14:backgroundMark x1="56042" y1="41944" x2="55833" y2="44722"/>
                        <a14:backgroundMark x1="55833" y1="44722" x2="55833" y2="44722"/>
                        <a14:backgroundMark x1="54792" y1="46389" x2="54167" y2="49167"/>
                        <a14:backgroundMark x1="54167" y1="49167" x2="54167" y2="49167"/>
                        <a14:backgroundMark x1="54167" y1="50278" x2="54583" y2="52500"/>
                        <a14:backgroundMark x1="58542" y1="58056" x2="58750" y2="72222"/>
                        <a14:backgroundMark x1="42917" y1="57500" x2="43750" y2="63333"/>
                        <a14:backgroundMark x1="43750" y1="63333" x2="43750" y2="63333"/>
                        <a14:backgroundMark x1="26875" y1="58056" x2="26458" y2="71944"/>
                        <a14:backgroundMark x1="75000" y1="58889" x2="75625" y2="73333"/>
                        <a14:backgroundMark x1="74583" y1="55556" x2="74792" y2="59167"/>
                        <a14:backgroundMark x1="74792" y1="59444" x2="74792" y2="59444"/>
                        <a14:backgroundMark x1="90833" y1="56389" x2="91667" y2="73056"/>
                        <a14:backgroundMark x1="95208" y1="28611" x2="97292" y2="24167"/>
                        <a14:backgroundMark x1="97917" y1="27778" x2="98542" y2="35833"/>
                        <a14:backgroundMark x1="26458" y1="55556" x2="26667" y2="58333"/>
                        <a14:backgroundMark x1="43125" y1="58333" x2="43125" y2="56944"/>
                        <a14:backgroundMark x1="43125" y1="56667" x2="43125" y2="56667"/>
                        <a14:backgroundMark x1="43125" y1="56667" x2="43125" y2="56667"/>
                        <a14:backgroundMark x1="43333" y1="56111" x2="43333" y2="55833"/>
                        <a14:backgroundMark x1="90833" y1="55833" x2="90833" y2="55833"/>
                        <a14:backgroundMark x1="74583" y1="54722" x2="74583" y2="54722"/>
                        <a14:backgroundMark x1="74583" y1="54722" x2="74583" y2="54722"/>
                        <a14:backgroundMark x1="1042" y1="34167" x2="833" y2="40278"/>
                        <a14:backgroundMark x1="70625" y1="42778" x2="69583" y2="48611"/>
                        <a14:backgroundMark x1="69583" y1="48611" x2="69583" y2="48611"/>
                        <a14:backgroundMark x1="70625" y1="41111" x2="70625" y2="41111"/>
                        <a14:backgroundMark x1="78542" y1="40278" x2="79167" y2="48333"/>
                        <a14:backgroundMark x1="78958" y1="51389" x2="78958" y2="51389"/>
                        <a14:backgroundMark x1="78958" y1="51389" x2="78958" y2="51389"/>
                        <a14:backgroundMark x1="79167" y1="54167" x2="79167" y2="54167"/>
                        <a14:backgroundMark x1="2500" y1="56944" x2="1667" y2="77222"/>
                        <a14:backgroundMark x1="47292" y1="51111" x2="47292" y2="51111"/>
                        <a14:backgroundMark x1="12917" y1="48889" x2="12917" y2="48889"/>
                        <a14:backgroundMark x1="94167" y1="43056" x2="94167" y2="43056"/>
                        <a14:backgroundMark x1="94792" y1="45278" x2="94792" y2="45278"/>
                        <a14:backgroundMark x1="95000" y1="47778" x2="95000" y2="47778"/>
                        <a14:backgroundMark x1="95208" y1="50000" x2="95208" y2="50000"/>
                        <a14:backgroundMark x1="95208" y1="50000" x2="95208" y2="50000"/>
                        <a14:backgroundMark x1="95000" y1="52500" x2="95000" y2="52500"/>
                        <a14:backgroundMark x1="95208" y1="54444" x2="95208" y2="54444"/>
                        <a14:backgroundMark x1="88125" y1="40556" x2="88125" y2="40556"/>
                        <a14:backgroundMark x1="87708" y1="43333" x2="87708" y2="43333"/>
                        <a14:backgroundMark x1="87917" y1="39444" x2="87917" y2="39444"/>
                        <a14:backgroundMark x1="86875" y1="46111" x2="86875" y2="46111"/>
                        <a14:backgroundMark x1="86250" y1="49722" x2="86250" y2="49722"/>
                        <a14:backgroundMark x1="86667" y1="54167" x2="86667" y2="54167"/>
                        <a14:backgroundMark x1="86667" y1="51111" x2="86667" y2="51111"/>
                        <a14:backgroundMark x1="86667" y1="51111" x2="86667" y2="5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09" b="19819"/>
          <a:stretch/>
        </p:blipFill>
        <p:spPr bwMode="auto">
          <a:xfrm>
            <a:off x="6010396" y="1048652"/>
            <a:ext cx="4177862" cy="194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83738" y="3592655"/>
            <a:ext cx="37760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Estructura de huesos y dientes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Transporte de oxigeno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Transmisión de impulsos nerviosos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Contracción muscular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Cicatrización de las heridas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Respuesta inmunológica </a:t>
            </a:r>
            <a:endParaRPr lang="es-ES" dirty="0"/>
          </a:p>
        </p:txBody>
      </p:sp>
      <p:sp>
        <p:nvSpPr>
          <p:cNvPr id="6" name="Flecha abajo 5"/>
          <p:cNvSpPr/>
          <p:nvPr/>
        </p:nvSpPr>
        <p:spPr>
          <a:xfrm>
            <a:off x="6358921" y="3491551"/>
            <a:ext cx="646386" cy="8662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rriba 6"/>
          <p:cNvSpPr/>
          <p:nvPr/>
        </p:nvSpPr>
        <p:spPr>
          <a:xfrm>
            <a:off x="9112468" y="3386377"/>
            <a:ext cx="684697" cy="8949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918806" y="366585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Sodio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592214" y="3717232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Potasio </a:t>
            </a:r>
            <a:endParaRPr lang="es-ES" dirty="0"/>
          </a:p>
        </p:txBody>
      </p:sp>
      <p:pic>
        <p:nvPicPr>
          <p:cNvPr id="3078" name="Picture 6" descr="10 razones para comer verduras de hoja ver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99750" l="0" r="100000">
                        <a14:foregroundMark x1="95545" y1="58250" x2="93548" y2="74000"/>
                        <a14:foregroundMark x1="84025" y1="54750" x2="92320" y2="63500"/>
                        <a14:foregroundMark x1="92320" y1="63500" x2="92320" y2="63500"/>
                        <a14:foregroundMark x1="82796" y1="73250" x2="83564" y2="85000"/>
                        <a14:foregroundMark x1="94624" y1="86500" x2="95545" y2="94750"/>
                        <a14:foregroundMark x1="95545" y1="94750" x2="95545" y2="94750"/>
                        <a14:backgroundMark x1="23502" y1="70250" x2="28111" y2="88000"/>
                        <a14:backgroundMark x1="41321" y1="81250" x2="49462" y2="89750"/>
                        <a14:backgroundMark x1="62673" y1="88000" x2="60983" y2="96250"/>
                        <a14:backgroundMark x1="60983" y1="96250" x2="60983" y2="96250"/>
                        <a14:backgroundMark x1="47312" y1="31250" x2="47773" y2="25750"/>
                        <a14:backgroundMark x1="47773" y1="23500" x2="47773" y2="23500"/>
                        <a14:backgroundMark x1="45315" y1="44250" x2="46697" y2="39750"/>
                        <a14:backgroundMark x1="47312" y1="37000" x2="47312" y2="37000"/>
                        <a14:backgroundMark x1="49002" y1="9750" x2="49002" y2="9750"/>
                        <a14:backgroundMark x1="44854" y1="1500" x2="44854" y2="1500"/>
                        <a14:backgroundMark x1="45008" y1="1500" x2="46237" y2="1500"/>
                        <a14:backgroundMark x1="46237" y1="1500" x2="46237" y2="1500"/>
                        <a14:backgroundMark x1="46237" y1="1500" x2="46237" y2="1500"/>
                        <a14:backgroundMark x1="88940" y1="43000" x2="88940" y2="43000"/>
                        <a14:backgroundMark x1="88018" y1="49750" x2="88018" y2="49750"/>
                        <a14:backgroundMark x1="90323" y1="39750" x2="90323" y2="39750"/>
                        <a14:backgroundMark x1="79416" y1="80000" x2="79416" y2="80000"/>
                        <a14:backgroundMark x1="78034" y1="85000" x2="78034" y2="85000"/>
                        <a14:backgroundMark x1="74962" y1="94750" x2="74962" y2="9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517" y="4704297"/>
            <a:ext cx="2748036" cy="16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9112468" y="5371140"/>
            <a:ext cx="189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Magnesio y calcio</a:t>
            </a:r>
            <a:endParaRPr lang="es-ES" dirty="0"/>
          </a:p>
        </p:txBody>
      </p:sp>
      <p:cxnSp>
        <p:nvCxnSpPr>
          <p:cNvPr id="11" name="Conector angular 10"/>
          <p:cNvCxnSpPr>
            <a:stCxn id="2" idx="3"/>
            <a:endCxn id="3" idx="0"/>
          </p:cNvCxnSpPr>
          <p:nvPr/>
        </p:nvCxnSpPr>
        <p:spPr>
          <a:xfrm>
            <a:off x="2697911" y="923397"/>
            <a:ext cx="978128" cy="9135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3" idx="3"/>
            <a:endCxn id="3076" idx="1"/>
          </p:cNvCxnSpPr>
          <p:nvPr/>
        </p:nvCxnSpPr>
        <p:spPr>
          <a:xfrm>
            <a:off x="5013445" y="2021638"/>
            <a:ext cx="996951" cy="106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3078" idx="3"/>
            <a:endCxn id="10" idx="1"/>
          </p:cNvCxnSpPr>
          <p:nvPr/>
        </p:nvCxnSpPr>
        <p:spPr>
          <a:xfrm>
            <a:off x="7680553" y="5548548"/>
            <a:ext cx="1431915" cy="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Conector angular 34"/>
          <p:cNvCxnSpPr>
            <a:stCxn id="2" idx="2"/>
            <a:endCxn id="5" idx="1"/>
          </p:cNvCxnSpPr>
          <p:nvPr/>
        </p:nvCxnSpPr>
        <p:spPr>
          <a:xfrm rot="5400000">
            <a:off x="-341110" y="2148301"/>
            <a:ext cx="3346366" cy="1296669"/>
          </a:xfrm>
          <a:prstGeom prst="bentConnector4">
            <a:avLst>
              <a:gd name="adj1" fmla="val 36894"/>
              <a:gd name="adj2" fmla="val 117630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71063" y="709448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Fibra</a:t>
            </a:r>
            <a:endParaRPr lang="es-ES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28718" y="1918872"/>
            <a:ext cx="2999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Capacidad de fijar agua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117020" y="1918872"/>
            <a:ext cx="316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Correcta función intestinal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678439" y="327922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Soluble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668233" y="3279227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Insoluble 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57518" y="5242891"/>
            <a:ext cx="7036685" cy="1161633"/>
          </a:xfrm>
          <a:prstGeom prst="rightArrow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3200" dirty="0" smtClean="0"/>
              <a:t>¿Por qué es bueno comer fibras?</a:t>
            </a:r>
            <a:endParaRPr lang="es-ES" sz="3200" dirty="0"/>
          </a:p>
        </p:txBody>
      </p:sp>
      <p:cxnSp>
        <p:nvCxnSpPr>
          <p:cNvPr id="4" name="Conector angular 3"/>
          <p:cNvCxnSpPr>
            <a:stCxn id="2" idx="3"/>
            <a:endCxn id="5" idx="0"/>
          </p:cNvCxnSpPr>
          <p:nvPr/>
        </p:nvCxnSpPr>
        <p:spPr>
          <a:xfrm>
            <a:off x="2658458" y="909503"/>
            <a:ext cx="870165" cy="10093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5" idx="3"/>
            <a:endCxn id="7" idx="1"/>
          </p:cNvCxnSpPr>
          <p:nvPr/>
        </p:nvCxnSpPr>
        <p:spPr>
          <a:xfrm>
            <a:off x="5028527" y="2103538"/>
            <a:ext cx="1088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angular 25"/>
          <p:cNvCxnSpPr>
            <a:stCxn id="7" idx="2"/>
            <a:endCxn id="8" idx="0"/>
          </p:cNvCxnSpPr>
          <p:nvPr/>
        </p:nvCxnSpPr>
        <p:spPr>
          <a:xfrm rot="5400000">
            <a:off x="6413727" y="1991498"/>
            <a:ext cx="991023" cy="15844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angular 27"/>
          <p:cNvCxnSpPr>
            <a:stCxn id="7" idx="2"/>
            <a:endCxn id="9" idx="0"/>
          </p:cNvCxnSpPr>
          <p:nvPr/>
        </p:nvCxnSpPr>
        <p:spPr>
          <a:xfrm rot="16200000" flipH="1">
            <a:off x="7961523" y="2028136"/>
            <a:ext cx="991023" cy="15111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098" name="Picture 2" descr="Cáncer de próstata nutrición salud, frutas y verduras frescas PNG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8" b="100000" l="2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61" y="2783715"/>
            <a:ext cx="5215558" cy="204897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51543" y="653112"/>
            <a:ext cx="201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Antioxidantes</a:t>
            </a:r>
            <a:endParaRPr lang="es-ES" sz="2000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951543" y="1504449"/>
            <a:ext cx="502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smtClean="0"/>
              <a:t>Todo organismo vivo que usa oxigeno genera radicales libres</a:t>
            </a:r>
            <a:endParaRPr lang="es-ES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888670" y="2805511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Defensas antioxidantes naturales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51543" y="3804009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n>
                  <a:solidFill>
                    <a:schemeClr val="accent3"/>
                  </a:solidFill>
                </a:ln>
                <a:solidFill>
                  <a:schemeClr val="accent3"/>
                </a:solidFill>
              </a:rPr>
              <a:t>El estrés oxidativo </a:t>
            </a:r>
            <a:endParaRPr lang="es-ES" dirty="0">
              <a:ln>
                <a:solidFill>
                  <a:schemeClr val="accent3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57189" y="4350614"/>
            <a:ext cx="3668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Producción normal de radicales libres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32120" y="5791022"/>
            <a:ext cx="4818267" cy="373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Exposición a tóxicos del medioambiente 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55615" y="5421690"/>
            <a:ext cx="3284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Daños irreversibles en las células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8227455" y="3804009"/>
            <a:ext cx="3203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Cáncer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Arterioesclerosis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Alteraciones de la inmunidad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Cataratas </a:t>
            </a:r>
          </a:p>
        </p:txBody>
      </p:sp>
      <p:cxnSp>
        <p:nvCxnSpPr>
          <p:cNvPr id="11" name="Conector angular 10"/>
          <p:cNvCxnSpPr>
            <a:stCxn id="2" idx="3"/>
            <a:endCxn id="3" idx="0"/>
          </p:cNvCxnSpPr>
          <p:nvPr/>
        </p:nvCxnSpPr>
        <p:spPr>
          <a:xfrm>
            <a:off x="2969529" y="853167"/>
            <a:ext cx="493808" cy="65128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0" y="3387353"/>
            <a:ext cx="12192000" cy="457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angular 13"/>
          <p:cNvCxnSpPr>
            <a:stCxn id="5" idx="3"/>
            <a:endCxn id="6" idx="0"/>
          </p:cNvCxnSpPr>
          <p:nvPr/>
        </p:nvCxnSpPr>
        <p:spPr>
          <a:xfrm>
            <a:off x="3154390" y="3988675"/>
            <a:ext cx="2137212" cy="3619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5" idx="3"/>
            <a:endCxn id="7" idx="0"/>
          </p:cNvCxnSpPr>
          <p:nvPr/>
        </p:nvCxnSpPr>
        <p:spPr>
          <a:xfrm flipH="1">
            <a:off x="2641254" y="3988675"/>
            <a:ext cx="513136" cy="1802347"/>
          </a:xfrm>
          <a:prstGeom prst="bentConnector4">
            <a:avLst>
              <a:gd name="adj1" fmla="val -44550"/>
              <a:gd name="adj2" fmla="val 55123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6" idx="2"/>
            <a:endCxn id="8" idx="1"/>
          </p:cNvCxnSpPr>
          <p:nvPr/>
        </p:nvCxnSpPr>
        <p:spPr>
          <a:xfrm rot="16200000" flipH="1">
            <a:off x="5580403" y="4431144"/>
            <a:ext cx="886410" cy="14640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7" idx="3"/>
            <a:endCxn id="8" idx="1"/>
          </p:cNvCxnSpPr>
          <p:nvPr/>
        </p:nvCxnSpPr>
        <p:spPr>
          <a:xfrm flipV="1">
            <a:off x="5050387" y="5606356"/>
            <a:ext cx="1705228" cy="37125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122" name="Picture 2" descr="RADICALES LIBRES | TERIO peluqu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17" y="533002"/>
            <a:ext cx="4114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9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8792" y="699350"/>
            <a:ext cx="371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/>
              <a:t>A</a:t>
            </a:r>
            <a:r>
              <a:rPr lang="es-ES" u="sng" dirty="0" smtClean="0"/>
              <a:t>limentación rica en vitaminas, minerales y fitoquímicos </a:t>
            </a:r>
            <a:endParaRPr lang="es-ES" u="sng" dirty="0"/>
          </a:p>
        </p:txBody>
      </p:sp>
      <p:sp>
        <p:nvSpPr>
          <p:cNvPr id="3" name="Rectángulo 2"/>
          <p:cNvSpPr/>
          <p:nvPr/>
        </p:nvSpPr>
        <p:spPr>
          <a:xfrm>
            <a:off x="2087926" y="1864977"/>
            <a:ext cx="1933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Vitamina 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Vitamina 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Betacaroteno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 smtClean="0"/>
              <a:t>Zinc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 smtClean="0"/>
              <a:t>Selenio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Fitoquímicos. 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20565" y="4795030"/>
            <a:ext cx="395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Responsables del color y el sabor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5407179" y="4795030"/>
            <a:ext cx="548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Disminuyen infamación y reacciones alérgicas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71300" y="581069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u="sng" dirty="0" smtClean="0"/>
              <a:t>Caroteno </a:t>
            </a:r>
            <a:endParaRPr lang="es-ES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3587072" y="5672193"/>
            <a:ext cx="3640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Frutas y verduras de color rojo, naranja y amarillo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8437682" y="5819675"/>
            <a:ext cx="174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Betacaroteno</a:t>
            </a:r>
            <a:endParaRPr lang="es-ES" dirty="0"/>
          </a:p>
        </p:txBody>
      </p:sp>
      <p:cxnSp>
        <p:nvCxnSpPr>
          <p:cNvPr id="10" name="Conector angular 9"/>
          <p:cNvCxnSpPr>
            <a:stCxn id="2" idx="3"/>
            <a:endCxn id="3" idx="3"/>
          </p:cNvCxnSpPr>
          <p:nvPr/>
        </p:nvCxnSpPr>
        <p:spPr>
          <a:xfrm flipH="1">
            <a:off x="4021829" y="1022516"/>
            <a:ext cx="108737" cy="1719624"/>
          </a:xfrm>
          <a:prstGeom prst="bentConnector3">
            <a:avLst>
              <a:gd name="adj1" fmla="val -210232"/>
            </a:avLst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Flecha curvada hacia abajo 10"/>
          <p:cNvSpPr/>
          <p:nvPr/>
        </p:nvSpPr>
        <p:spPr>
          <a:xfrm>
            <a:off x="2963524" y="4123951"/>
            <a:ext cx="4887310" cy="667895"/>
          </a:xfrm>
          <a:prstGeom prst="curvedDownArrow">
            <a:avLst>
              <a:gd name="adj1" fmla="val 19700"/>
              <a:gd name="adj2" fmla="val 50000"/>
              <a:gd name="adj3" fmla="val 2500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>
            <a:stCxn id="6" idx="3"/>
            <a:endCxn id="7" idx="1"/>
          </p:cNvCxnSpPr>
          <p:nvPr/>
        </p:nvCxnSpPr>
        <p:spPr>
          <a:xfrm>
            <a:off x="2505320" y="5995359"/>
            <a:ext cx="10817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3"/>
            <a:endCxn id="8" idx="1"/>
          </p:cNvCxnSpPr>
          <p:nvPr/>
        </p:nvCxnSpPr>
        <p:spPr>
          <a:xfrm>
            <a:off x="7227286" y="5995359"/>
            <a:ext cx="1210396" cy="8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146" name="Picture 2" descr="✓ Betacaroteno: rejuvenece y s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346" y="603978"/>
            <a:ext cx="4505342" cy="301214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1915" y="2249105"/>
            <a:ext cx="5774292" cy="23876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 smtClean="0"/>
              <a:t>Desinfección de vegetales y frutas</a:t>
            </a:r>
            <a:endParaRPr lang="es-ES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173655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598</TotalTime>
  <Words>293</Words>
  <Application>Microsoft Office PowerPoint</Application>
  <PresentationFormat>Panorámica</PresentationFormat>
  <Paragraphs>92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Wingdings 3</vt:lpstr>
      <vt:lpstr>Ion</vt:lpstr>
      <vt:lpstr>Vegetales, frutas y la salud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Vegetarianismo</dc:title>
  <dc:creator>lady sophia argandoña ferrin</dc:creator>
  <cp:lastModifiedBy>lady sophia argandoña ferrin</cp:lastModifiedBy>
  <cp:revision>30</cp:revision>
  <dcterms:created xsi:type="dcterms:W3CDTF">2020-04-28T23:38:42Z</dcterms:created>
  <dcterms:modified xsi:type="dcterms:W3CDTF">2020-04-29T20:28:44Z</dcterms:modified>
</cp:coreProperties>
</file>